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Arial Narrow"/>
      <p:regular r:id="rId22"/>
      <p:bold r:id="rId23"/>
      <p:italic r:id="rId24"/>
      <p:boldItalic r:id="rId25"/>
    </p:embeddedFont>
    <p:embeddedFont>
      <p:font typeface="Nanum Gothic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2uZ8x048H9ev+1IoxeCUWowJd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6795E5-E84F-4C5A-8DE9-C7481B07EE62}">
  <a:tblStyle styleId="{D46795E5-E84F-4C5A-8DE9-C7481B07EE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rialNarrow-regular.fntdata"/><Relationship Id="rId21" Type="http://schemas.openxmlformats.org/officeDocument/2006/relationships/slide" Target="slides/slide16.xml"/><Relationship Id="rId24" Type="http://schemas.openxmlformats.org/officeDocument/2006/relationships/font" Target="fonts/ArialNarrow-italic.fntdata"/><Relationship Id="rId23" Type="http://schemas.openxmlformats.org/officeDocument/2006/relationships/font" Target="fonts/ArialNarr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Gothic-regular.fntdata"/><Relationship Id="rId25" Type="http://schemas.openxmlformats.org/officeDocument/2006/relationships/font" Target="fonts/ArialNarrow-boldItalic.fntdata"/><Relationship Id="rId28" Type="http://customschemas.google.com/relationships/presentationmetadata" Target="metadata"/><Relationship Id="rId27" Type="http://schemas.openxmlformats.org/officeDocument/2006/relationships/font" Target="fonts/Nanum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72936643132381E-2"/>
          <c:y val="0.13005098996153597"/>
          <c:w val="0.93537297140292675"/>
          <c:h val="0.6942661513619097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76-4640-B7B7-AB7498D768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76-4640-B7B7-AB7498D768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76-4640-B7B7-AB7498D768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2435408"/>
        <c:axId val="103880448"/>
      </c:lineChart>
      <c:catAx>
        <c:axId val="195243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103880448"/>
        <c:crosses val="autoZero"/>
        <c:auto val="1"/>
        <c:lblAlgn val="ctr"/>
        <c:lblOffset val="100"/>
        <c:noMultiLvlLbl val="0"/>
      </c:catAx>
      <c:valAx>
        <c:axId val="10388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+mn-cs"/>
              </a:defRPr>
            </a:pPr>
            <a:endParaRPr lang="ko-KR"/>
          </a:p>
        </c:txPr>
        <c:crossAx val="1952435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72936643132381E-2"/>
          <c:y val="0.13005098996153597"/>
          <c:w val="0.93537297140292675"/>
          <c:h val="0.694266151361909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76-4640-B7B7-AB7498D768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76-4640-B7B7-AB7498D768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76-4640-B7B7-AB7498D768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952435408"/>
        <c:axId val="103880448"/>
      </c:barChart>
      <c:catAx>
        <c:axId val="195243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880448"/>
        <c:crosses val="autoZero"/>
        <c:auto val="1"/>
        <c:lblAlgn val="ctr"/>
        <c:lblOffset val="100"/>
        <c:noMultiLvlLbl val="0"/>
      </c:catAx>
      <c:valAx>
        <c:axId val="10388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243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2f1246f6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c2f1246f6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c2f1246f60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caa009bc43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caa009bc43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1caa009bc43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c2f1246f60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1c2f1246f60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c2f1246f60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2f1246f6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c2f1246f6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1c2f1246f60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c2f1246f60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c2f1246f60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c2f1246f60_3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2.xml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935760" y="3142696"/>
            <a:ext cx="43204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건강</a:t>
            </a:r>
            <a:r>
              <a:rPr b="1" lang="en-US" sz="2400">
                <a:solidFill>
                  <a:srgbClr val="92D050"/>
                </a:solidFill>
                <a:latin typeface="Nanum Gothic"/>
                <a:ea typeface="Nanum Gothic"/>
                <a:cs typeface="Nanum Gothic"/>
                <a:sym typeface="Nanum Gothic"/>
              </a:rPr>
              <a:t> 삼총사</a:t>
            </a:r>
            <a:endParaRPr b="1"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0" name="Google Shape;90;p1"/>
          <p:cNvCxnSpPr/>
          <p:nvPr/>
        </p:nvCxnSpPr>
        <p:spPr>
          <a:xfrm>
            <a:off x="3935760" y="2659207"/>
            <a:ext cx="4320480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" name="Google Shape;91;p1"/>
          <p:cNvCxnSpPr/>
          <p:nvPr/>
        </p:nvCxnSpPr>
        <p:spPr>
          <a:xfrm>
            <a:off x="3935760" y="2659207"/>
            <a:ext cx="1440160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" name="Google Shape;92;p1"/>
          <p:cNvCxnSpPr/>
          <p:nvPr/>
        </p:nvCxnSpPr>
        <p:spPr>
          <a:xfrm>
            <a:off x="3935760" y="4099367"/>
            <a:ext cx="4320480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p1"/>
          <p:cNvCxnSpPr/>
          <p:nvPr/>
        </p:nvCxnSpPr>
        <p:spPr>
          <a:xfrm>
            <a:off x="6023992" y="4099367"/>
            <a:ext cx="2232248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"/>
          <p:cNvSpPr txBox="1"/>
          <p:nvPr/>
        </p:nvSpPr>
        <p:spPr>
          <a:xfrm>
            <a:off x="3935760" y="4099368"/>
            <a:ext cx="43204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1조 _ 박민정, 서대훈, 손지호</a:t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3935760" y="2312970"/>
            <a:ext cx="43204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PRESENTATION</a:t>
            </a:r>
            <a:endParaRPr b="0" i="0" sz="18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c2f1246f60_0_15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수행절차 및 방법_지역별 의료수준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g1c2f1246f60_0_15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3" name="Google Shape;213;g1c2f1246f60_0_15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" name="Google Shape;214;g1c2f1246f60_0_15"/>
          <p:cNvSpPr txBox="1"/>
          <p:nvPr/>
        </p:nvSpPr>
        <p:spPr>
          <a:xfrm>
            <a:off x="682750" y="1548575"/>
            <a:ext cx="30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데이터 수집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5" name="Google Shape;215;g1c2f1246f60_0_15"/>
          <p:cNvSpPr txBox="1"/>
          <p:nvPr/>
        </p:nvSpPr>
        <p:spPr>
          <a:xfrm>
            <a:off x="682750" y="1977650"/>
            <a:ext cx="6097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3.  지역별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지역별 의료기관 현황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전체 질병 의료기관 현황 자료 중 심장질환과 관련된 index만을 추출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전체 기관수 자료 중 ‘상급종합병원, 종합병원, 병원’ index만을 추출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전체 인력현황 자료 중 심장질환과 관련된 index만을 추출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전체 병상 수 자료 중 일반/중환 병상, 병실 index만을 추출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개별적으로 자료 추출 후 하나의 데이터베이스로 만듦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6" name="Google Shape;216;g1c2f1246f6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75" y="4085025"/>
            <a:ext cx="7392000" cy="189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c2f1246f60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5175" y="1311950"/>
            <a:ext cx="3961975" cy="34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c2f1246f60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8971" y="4950434"/>
            <a:ext cx="4283524" cy="1230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수행절차 및 방법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p10"/>
          <p:cNvSpPr txBox="1"/>
          <p:nvPr/>
        </p:nvSpPr>
        <p:spPr>
          <a:xfrm>
            <a:off x="594300" y="125462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시각화</a:t>
            </a:r>
            <a:endParaRPr/>
          </a:p>
        </p:txBody>
      </p:sp>
      <p:pic>
        <p:nvPicPr>
          <p:cNvPr id="228" name="Google Shape;228;p10"/>
          <p:cNvPicPr preferRelativeResize="0"/>
          <p:nvPr/>
        </p:nvPicPr>
        <p:blipFill rotWithShape="1">
          <a:blip r:embed="rId3">
            <a:alphaModFix/>
          </a:blip>
          <a:srcRect b="3969" l="17650" r="1232" t="9555"/>
          <a:stretch/>
        </p:blipFill>
        <p:spPr>
          <a:xfrm>
            <a:off x="380425" y="1676925"/>
            <a:ext cx="6780077" cy="40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 txBox="1"/>
          <p:nvPr/>
        </p:nvSpPr>
        <p:spPr>
          <a:xfrm>
            <a:off x="746700" y="140702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시각화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/>
          <p:nvPr/>
        </p:nvSpPr>
        <p:spPr>
          <a:xfrm>
            <a:off x="1688478" y="1916832"/>
            <a:ext cx="1378904" cy="400110"/>
          </a:xfrm>
          <a:custGeom>
            <a:rect b="b" l="l" r="r" t="t"/>
            <a:pathLst>
              <a:path extrusionOk="0" fill="none" h="400110" w="1378904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385011" y="182686"/>
                  <a:pt x="1354173" y="202054"/>
                  <a:pt x="1378904" y="400110"/>
                </a:cubicBezTo>
                <a:cubicBezTo>
                  <a:pt x="1165186" y="419369"/>
                  <a:pt x="1121988" y="375136"/>
                  <a:pt x="946847" y="400110"/>
                </a:cubicBezTo>
                <a:cubicBezTo>
                  <a:pt x="771706" y="425084"/>
                  <a:pt x="608019" y="380906"/>
                  <a:pt x="487213" y="400110"/>
                </a:cubicBezTo>
                <a:cubicBezTo>
                  <a:pt x="366407" y="419314"/>
                  <a:pt x="125470" y="350648"/>
                  <a:pt x="0" y="400110"/>
                </a:cubicBezTo>
                <a:cubicBezTo>
                  <a:pt x="-27583" y="277662"/>
                  <a:pt x="16200" y="190504"/>
                  <a:pt x="0" y="0"/>
                </a:cubicBezTo>
                <a:close/>
              </a:path>
              <a:path extrusionOk="0" h="400110" w="1378904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396035" y="156383"/>
                  <a:pt x="1338174" y="295265"/>
                  <a:pt x="1378904" y="400110"/>
                </a:cubicBezTo>
                <a:cubicBezTo>
                  <a:pt x="1241152" y="447378"/>
                  <a:pt x="1162091" y="399046"/>
                  <a:pt x="946847" y="400110"/>
                </a:cubicBezTo>
                <a:cubicBezTo>
                  <a:pt x="731603" y="401174"/>
                  <a:pt x="667929" y="368391"/>
                  <a:pt x="459635" y="400110"/>
                </a:cubicBezTo>
                <a:cubicBezTo>
                  <a:pt x="251341" y="431829"/>
                  <a:pt x="182292" y="367854"/>
                  <a:pt x="0" y="400110"/>
                </a:cubicBezTo>
                <a:cubicBezTo>
                  <a:pt x="-5197" y="315081"/>
                  <a:pt x="31758" y="81743"/>
                  <a:pt x="0" y="0"/>
                </a:cubicBezTo>
                <a:close/>
              </a:path>
            </a:pathLst>
          </a:custGeom>
          <a:solidFill>
            <a:srgbClr val="77933C"/>
          </a:solidFill>
          <a:ln cap="flat" cmpd="sng" w="28575">
            <a:solidFill>
              <a:srgbClr val="7793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1688479" y="2302283"/>
            <a:ext cx="2230662" cy="3528391"/>
          </a:xfrm>
          <a:custGeom>
            <a:rect b="b" l="l" r="r" t="t"/>
            <a:pathLst>
              <a:path extrusionOk="0" fill="none" h="3528391" w="2230662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extrusionOk="0" h="3528391" w="2230662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77933C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1000" rotWithShape="0" algn="tl" dir="2700000" dist="12700" sy="101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1690065" y="3839331"/>
            <a:ext cx="2230662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2"/>
          <p:cNvSpPr/>
          <p:nvPr/>
        </p:nvSpPr>
        <p:spPr>
          <a:xfrm>
            <a:off x="5037644" y="1916832"/>
            <a:ext cx="1378904" cy="400110"/>
          </a:xfrm>
          <a:custGeom>
            <a:rect b="b" l="l" r="r" t="t"/>
            <a:pathLst>
              <a:path extrusionOk="0" fill="none" h="400110" w="1378904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385011" y="182686"/>
                  <a:pt x="1354173" y="202054"/>
                  <a:pt x="1378904" y="400110"/>
                </a:cubicBezTo>
                <a:cubicBezTo>
                  <a:pt x="1165186" y="419369"/>
                  <a:pt x="1121988" y="375136"/>
                  <a:pt x="946847" y="400110"/>
                </a:cubicBezTo>
                <a:cubicBezTo>
                  <a:pt x="771706" y="425084"/>
                  <a:pt x="608019" y="380906"/>
                  <a:pt x="487213" y="400110"/>
                </a:cubicBezTo>
                <a:cubicBezTo>
                  <a:pt x="366407" y="419314"/>
                  <a:pt x="125470" y="350648"/>
                  <a:pt x="0" y="400110"/>
                </a:cubicBezTo>
                <a:cubicBezTo>
                  <a:pt x="-27583" y="277662"/>
                  <a:pt x="16200" y="190504"/>
                  <a:pt x="0" y="0"/>
                </a:cubicBezTo>
                <a:close/>
              </a:path>
              <a:path extrusionOk="0" h="400110" w="1378904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396035" y="156383"/>
                  <a:pt x="1338174" y="295265"/>
                  <a:pt x="1378904" y="400110"/>
                </a:cubicBezTo>
                <a:cubicBezTo>
                  <a:pt x="1241152" y="447378"/>
                  <a:pt x="1162091" y="399046"/>
                  <a:pt x="946847" y="400110"/>
                </a:cubicBezTo>
                <a:cubicBezTo>
                  <a:pt x="731603" y="401174"/>
                  <a:pt x="667929" y="368391"/>
                  <a:pt x="459635" y="400110"/>
                </a:cubicBezTo>
                <a:cubicBezTo>
                  <a:pt x="251341" y="431829"/>
                  <a:pt x="182292" y="367854"/>
                  <a:pt x="0" y="400110"/>
                </a:cubicBezTo>
                <a:cubicBezTo>
                  <a:pt x="-5197" y="315081"/>
                  <a:pt x="31758" y="8174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5037645" y="2302283"/>
            <a:ext cx="2230662" cy="3528391"/>
          </a:xfrm>
          <a:custGeom>
            <a:rect b="b" l="l" r="r" t="t"/>
            <a:pathLst>
              <a:path extrusionOk="0" fill="none" h="3528391" w="2230662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extrusionOk="0" h="3528391" w="2230662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1000" rotWithShape="0" algn="tl" dir="2700000" dist="12700" sy="101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8236855" y="1916832"/>
            <a:ext cx="1378904" cy="400110"/>
          </a:xfrm>
          <a:custGeom>
            <a:rect b="b" l="l" r="r" t="t"/>
            <a:pathLst>
              <a:path extrusionOk="0" fill="none" h="400110" w="1378904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385011" y="182686"/>
                  <a:pt x="1354173" y="202054"/>
                  <a:pt x="1378904" y="400110"/>
                </a:cubicBezTo>
                <a:cubicBezTo>
                  <a:pt x="1165186" y="419369"/>
                  <a:pt x="1121988" y="375136"/>
                  <a:pt x="946847" y="400110"/>
                </a:cubicBezTo>
                <a:cubicBezTo>
                  <a:pt x="771706" y="425084"/>
                  <a:pt x="608019" y="380906"/>
                  <a:pt x="487213" y="400110"/>
                </a:cubicBezTo>
                <a:cubicBezTo>
                  <a:pt x="366407" y="419314"/>
                  <a:pt x="125470" y="350648"/>
                  <a:pt x="0" y="400110"/>
                </a:cubicBezTo>
                <a:cubicBezTo>
                  <a:pt x="-27583" y="277662"/>
                  <a:pt x="16200" y="190504"/>
                  <a:pt x="0" y="0"/>
                </a:cubicBezTo>
                <a:close/>
              </a:path>
              <a:path extrusionOk="0" h="400110" w="1378904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396035" y="156383"/>
                  <a:pt x="1338174" y="295265"/>
                  <a:pt x="1378904" y="400110"/>
                </a:cubicBezTo>
                <a:cubicBezTo>
                  <a:pt x="1241152" y="447378"/>
                  <a:pt x="1162091" y="399046"/>
                  <a:pt x="946847" y="400110"/>
                </a:cubicBezTo>
                <a:cubicBezTo>
                  <a:pt x="731603" y="401174"/>
                  <a:pt x="667929" y="368391"/>
                  <a:pt x="459635" y="400110"/>
                </a:cubicBezTo>
                <a:cubicBezTo>
                  <a:pt x="251341" y="431829"/>
                  <a:pt x="182292" y="367854"/>
                  <a:pt x="0" y="400110"/>
                </a:cubicBezTo>
                <a:cubicBezTo>
                  <a:pt x="-5197" y="315081"/>
                  <a:pt x="31758" y="81743"/>
                  <a:pt x="0" y="0"/>
                </a:cubicBezTo>
                <a:close/>
              </a:path>
            </a:pathLst>
          </a:custGeom>
          <a:solidFill>
            <a:srgbClr val="77933C"/>
          </a:solidFill>
          <a:ln cap="flat" cmpd="sng" w="28575">
            <a:solidFill>
              <a:srgbClr val="7793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8236856" y="2302283"/>
            <a:ext cx="2230662" cy="3528391"/>
          </a:xfrm>
          <a:custGeom>
            <a:rect b="b" l="l" r="r" t="t"/>
            <a:pathLst>
              <a:path extrusionOk="0" fill="none" h="3528391" w="2230662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extrusionOk="0" h="3528391" w="2230662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77933C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1000" rotWithShape="0" algn="tl" dir="2700000" dist="12700" sy="101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5039231" y="3839331"/>
            <a:ext cx="2230662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2"/>
          <p:cNvSpPr/>
          <p:nvPr/>
        </p:nvSpPr>
        <p:spPr>
          <a:xfrm>
            <a:off x="8238442" y="3839331"/>
            <a:ext cx="2230662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수행결과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/>
          <p:nvPr/>
        </p:nvSpPr>
        <p:spPr>
          <a:xfrm>
            <a:off x="2539128" y="1819414"/>
            <a:ext cx="1378904" cy="400110"/>
          </a:xfrm>
          <a:custGeom>
            <a:rect b="b" l="l" r="r" t="t"/>
            <a:pathLst>
              <a:path extrusionOk="0" fill="none" h="400110" w="1378904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385011" y="182686"/>
                  <a:pt x="1354173" y="202054"/>
                  <a:pt x="1378904" y="400110"/>
                </a:cubicBezTo>
                <a:cubicBezTo>
                  <a:pt x="1165186" y="419369"/>
                  <a:pt x="1121988" y="375136"/>
                  <a:pt x="946847" y="400110"/>
                </a:cubicBezTo>
                <a:cubicBezTo>
                  <a:pt x="771706" y="425084"/>
                  <a:pt x="608019" y="380906"/>
                  <a:pt x="487213" y="400110"/>
                </a:cubicBezTo>
                <a:cubicBezTo>
                  <a:pt x="366407" y="419314"/>
                  <a:pt x="125470" y="350648"/>
                  <a:pt x="0" y="400110"/>
                </a:cubicBezTo>
                <a:cubicBezTo>
                  <a:pt x="-27583" y="277662"/>
                  <a:pt x="16200" y="190504"/>
                  <a:pt x="0" y="0"/>
                </a:cubicBezTo>
                <a:close/>
              </a:path>
              <a:path extrusionOk="0" h="400110" w="1378904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396035" y="156383"/>
                  <a:pt x="1338174" y="295265"/>
                  <a:pt x="1378904" y="400110"/>
                </a:cubicBezTo>
                <a:cubicBezTo>
                  <a:pt x="1241152" y="447378"/>
                  <a:pt x="1162091" y="399046"/>
                  <a:pt x="946847" y="400110"/>
                </a:cubicBezTo>
                <a:cubicBezTo>
                  <a:pt x="731603" y="401174"/>
                  <a:pt x="667929" y="368391"/>
                  <a:pt x="459635" y="400110"/>
                </a:cubicBezTo>
                <a:cubicBezTo>
                  <a:pt x="251341" y="431829"/>
                  <a:pt x="182292" y="367854"/>
                  <a:pt x="0" y="400110"/>
                </a:cubicBezTo>
                <a:cubicBezTo>
                  <a:pt x="-5197" y="315081"/>
                  <a:pt x="31758" y="81743"/>
                  <a:pt x="0" y="0"/>
                </a:cubicBezTo>
                <a:close/>
              </a:path>
            </a:pathLst>
          </a:custGeom>
          <a:solidFill>
            <a:srgbClr val="77933C"/>
          </a:solidFill>
          <a:ln cap="flat" cmpd="sng" w="28575">
            <a:solidFill>
              <a:srgbClr val="7793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/>
          <p:nvPr/>
        </p:nvSpPr>
        <p:spPr>
          <a:xfrm>
            <a:off x="2539129" y="2204865"/>
            <a:ext cx="2230662" cy="3528391"/>
          </a:xfrm>
          <a:custGeom>
            <a:rect b="b" l="l" r="r" t="t"/>
            <a:pathLst>
              <a:path extrusionOk="0" fill="none" h="3528391" w="2230662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extrusionOk="0" h="3528391" w="2230662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77933C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1000" rotWithShape="0" algn="tl" dir="2700000" dist="12700" sy="101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4"/>
          <p:cNvSpPr/>
          <p:nvPr/>
        </p:nvSpPr>
        <p:spPr>
          <a:xfrm>
            <a:off x="2540715" y="3741913"/>
            <a:ext cx="2230662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5181661" y="2204864"/>
            <a:ext cx="4469625" cy="3530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4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200">
                <a:solidFill>
                  <a:srgbClr val="92D050"/>
                </a:solidFill>
              </a:rPr>
              <a:t>5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향후 과제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14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8" name="Google Shape;258;p14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p16"/>
          <p:cNvGraphicFramePr/>
          <p:nvPr/>
        </p:nvGraphicFramePr>
        <p:xfrm>
          <a:off x="2836513" y="1739598"/>
          <a:ext cx="6720408" cy="4569723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65" name="Google Shape;265;p16"/>
          <p:cNvSpPr/>
          <p:nvPr/>
        </p:nvSpPr>
        <p:spPr>
          <a:xfrm>
            <a:off x="5591944" y="1722502"/>
            <a:ext cx="1378904" cy="338554"/>
          </a:xfrm>
          <a:custGeom>
            <a:rect b="b" l="l" r="r" t="t"/>
            <a:pathLst>
              <a:path extrusionOk="0" fill="none" h="338554" w="1378904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extrusionOk="0" h="338554" w="1378904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77933C"/>
          </a:solidFill>
          <a:ln cap="flat" cmpd="sng" w="28575">
            <a:solidFill>
              <a:srgbClr val="7793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276890">
            <a:off x="6707012" y="1296527"/>
            <a:ext cx="905214" cy="90521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200">
                <a:solidFill>
                  <a:srgbClr val="92D050"/>
                </a:solidFill>
              </a:rPr>
              <a:t>6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느낀점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16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9" name="Google Shape;269;p16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5" name="Google Shape;275;p18"/>
          <p:cNvGraphicFramePr/>
          <p:nvPr/>
        </p:nvGraphicFramePr>
        <p:xfrm>
          <a:off x="2855640" y="1955622"/>
          <a:ext cx="6720408" cy="4569723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76" name="Google Shape;276;p18"/>
          <p:cNvSpPr/>
          <p:nvPr/>
        </p:nvSpPr>
        <p:spPr>
          <a:xfrm>
            <a:off x="5336913" y="1938526"/>
            <a:ext cx="1378904" cy="338554"/>
          </a:xfrm>
          <a:custGeom>
            <a:rect b="b" l="l" r="r" t="t"/>
            <a:pathLst>
              <a:path extrusionOk="0" fill="none" h="338554" w="1378904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extrusionOk="0" h="338554" w="1378904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cap="flat" cmpd="sng" w="28575">
            <a:solidFill>
              <a:srgbClr val="DBDB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2E3917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276890">
            <a:off x="6451981" y="1512551"/>
            <a:ext cx="905214" cy="905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8"/>
          <p:cNvSpPr txBox="1"/>
          <p:nvPr/>
        </p:nvSpPr>
        <p:spPr>
          <a:xfrm>
            <a:off x="101588" y="306503"/>
            <a:ext cx="889248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18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" name="Google Shape;280;p18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 txBox="1"/>
          <p:nvPr/>
        </p:nvSpPr>
        <p:spPr>
          <a:xfrm>
            <a:off x="3935760" y="3142696"/>
            <a:ext cx="43204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19"/>
          <p:cNvCxnSpPr/>
          <p:nvPr/>
        </p:nvCxnSpPr>
        <p:spPr>
          <a:xfrm>
            <a:off x="3935760" y="2659207"/>
            <a:ext cx="4320480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p19"/>
          <p:cNvCxnSpPr/>
          <p:nvPr/>
        </p:nvCxnSpPr>
        <p:spPr>
          <a:xfrm>
            <a:off x="3935760" y="2659207"/>
            <a:ext cx="1440160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" name="Google Shape;289;p19"/>
          <p:cNvCxnSpPr/>
          <p:nvPr/>
        </p:nvCxnSpPr>
        <p:spPr>
          <a:xfrm>
            <a:off x="3935760" y="4099367"/>
            <a:ext cx="4320480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0" name="Google Shape;290;p19"/>
          <p:cNvCxnSpPr/>
          <p:nvPr/>
        </p:nvCxnSpPr>
        <p:spPr>
          <a:xfrm>
            <a:off x="6023992" y="4099367"/>
            <a:ext cx="2232248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3021360" y="3256013"/>
            <a:ext cx="43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3827155" y="2659207"/>
            <a:ext cx="5688600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2"/>
          <p:cNvCxnSpPr/>
          <p:nvPr/>
        </p:nvCxnSpPr>
        <p:spPr>
          <a:xfrm>
            <a:off x="2301280" y="2659207"/>
            <a:ext cx="2160300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2"/>
          <p:cNvCxnSpPr/>
          <p:nvPr/>
        </p:nvCxnSpPr>
        <p:spPr>
          <a:xfrm>
            <a:off x="2301280" y="4221088"/>
            <a:ext cx="5040600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2"/>
          <p:cNvCxnSpPr/>
          <p:nvPr/>
        </p:nvCxnSpPr>
        <p:spPr>
          <a:xfrm>
            <a:off x="6563442" y="4221088"/>
            <a:ext cx="2952300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2"/>
          <p:cNvSpPr txBox="1"/>
          <p:nvPr/>
        </p:nvSpPr>
        <p:spPr>
          <a:xfrm>
            <a:off x="2377555" y="2247495"/>
            <a:ext cx="57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301280" y="2701604"/>
            <a:ext cx="1440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프로젝트 배경</a:t>
            </a:r>
            <a:endParaRPr b="0" i="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3741440" y="2701603"/>
            <a:ext cx="1440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팀 구성 및 역할</a:t>
            </a:r>
            <a:endParaRPr b="0" i="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5179930" y="2701603"/>
            <a:ext cx="1440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>
                <a:solidFill>
                  <a:srgbClr val="3F3F3F"/>
                </a:solidFill>
              </a:rPr>
              <a:t>수행절차 및 방법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6693677" y="2701603"/>
            <a:ext cx="1440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수행결과</a:t>
            </a:r>
            <a:endParaRPr b="0" i="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" name="Google Shape;111;p2"/>
          <p:cNvCxnSpPr/>
          <p:nvPr/>
        </p:nvCxnSpPr>
        <p:spPr>
          <a:xfrm>
            <a:off x="3741440" y="2924945"/>
            <a:ext cx="0" cy="1115400"/>
          </a:xfrm>
          <a:prstGeom prst="straightConnector1">
            <a:avLst/>
          </a:prstGeom>
          <a:noFill/>
          <a:ln cap="flat" cmpd="sng" w="2222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2"/>
          <p:cNvCxnSpPr/>
          <p:nvPr/>
        </p:nvCxnSpPr>
        <p:spPr>
          <a:xfrm>
            <a:off x="5198451" y="2924945"/>
            <a:ext cx="0" cy="1115400"/>
          </a:xfrm>
          <a:prstGeom prst="straightConnector1">
            <a:avLst/>
          </a:prstGeom>
          <a:noFill/>
          <a:ln cap="flat" cmpd="sng" w="2222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13" name="Google Shape;113;p2"/>
          <p:cNvCxnSpPr/>
          <p:nvPr/>
        </p:nvCxnSpPr>
        <p:spPr>
          <a:xfrm>
            <a:off x="6636941" y="2924945"/>
            <a:ext cx="0" cy="1115400"/>
          </a:xfrm>
          <a:prstGeom prst="straightConnector1">
            <a:avLst/>
          </a:prstGeom>
          <a:noFill/>
          <a:ln cap="flat" cmpd="sng" w="2222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2"/>
          <p:cNvSpPr txBox="1"/>
          <p:nvPr/>
        </p:nvSpPr>
        <p:spPr>
          <a:xfrm>
            <a:off x="8142327" y="2693803"/>
            <a:ext cx="1440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600">
                <a:solidFill>
                  <a:srgbClr val="92D050"/>
                </a:solidFill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느낀 점</a:t>
            </a:r>
            <a:endParaRPr b="0" i="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2"/>
          <p:cNvCxnSpPr/>
          <p:nvPr/>
        </p:nvCxnSpPr>
        <p:spPr>
          <a:xfrm>
            <a:off x="8138141" y="2924945"/>
            <a:ext cx="0" cy="1115400"/>
          </a:xfrm>
          <a:prstGeom prst="straightConnector1">
            <a:avLst/>
          </a:prstGeom>
          <a:noFill/>
          <a:ln cap="flat" cmpd="sng" w="2222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aa009bc43_1_8"/>
          <p:cNvSpPr txBox="1"/>
          <p:nvPr/>
        </p:nvSpPr>
        <p:spPr>
          <a:xfrm rot="-657">
            <a:off x="519050" y="1892358"/>
            <a:ext cx="314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심장 질환 사망자 수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caa009bc43_1_8"/>
          <p:cNvSpPr txBox="1"/>
          <p:nvPr/>
        </p:nvSpPr>
        <p:spPr>
          <a:xfrm>
            <a:off x="1028075" y="2562675"/>
            <a:ext cx="3962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-"/>
            </a:pPr>
            <a:r>
              <a:rPr lang="en-US" sz="1900">
                <a:solidFill>
                  <a:schemeClr val="dk1"/>
                </a:solidFill>
              </a:rPr>
              <a:t>우리나라 사망원인 2위이다.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사망자 수가 점점 증가하는 추세이다.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23" name="Google Shape;123;g1caa009bc43_1_8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프로젝트 배경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g1caa009bc43_1_8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" name="Google Shape;125;g1caa009bc43_1_8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6" name="Google Shape;126;g1caa009bc43_1_8"/>
          <p:cNvPicPr preferRelativeResize="0"/>
          <p:nvPr/>
        </p:nvPicPr>
        <p:blipFill rotWithShape="1">
          <a:blip r:embed="rId3">
            <a:alphaModFix/>
          </a:blip>
          <a:srcRect b="59236" l="0" r="0" t="0"/>
          <a:stretch/>
        </p:blipFill>
        <p:spPr>
          <a:xfrm>
            <a:off x="1110225" y="3650011"/>
            <a:ext cx="3962100" cy="309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caa009bc43_1_8"/>
          <p:cNvPicPr preferRelativeResize="0"/>
          <p:nvPr/>
        </p:nvPicPr>
        <p:blipFill rotWithShape="1">
          <a:blip r:embed="rId3">
            <a:alphaModFix/>
          </a:blip>
          <a:srcRect b="32073" l="0" r="0" t="42377"/>
          <a:stretch/>
        </p:blipFill>
        <p:spPr>
          <a:xfrm>
            <a:off x="5708425" y="3970450"/>
            <a:ext cx="5014600" cy="24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>
            <a:off x="7033818" y="2524630"/>
            <a:ext cx="2848765" cy="284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 amt="32000"/>
          </a:blip>
          <a:srcRect b="0" l="0" r="0" t="0"/>
          <a:stretch/>
        </p:blipFill>
        <p:spPr>
          <a:xfrm>
            <a:off x="7277644" y="3010827"/>
            <a:ext cx="2361110" cy="2361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프로젝트 배경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4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4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4"/>
          <p:cNvSpPr txBox="1"/>
          <p:nvPr/>
        </p:nvSpPr>
        <p:spPr>
          <a:xfrm rot="-657">
            <a:off x="400375" y="1500208"/>
            <a:ext cx="314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심장 질환 위험성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 txBox="1"/>
          <p:nvPr/>
        </p:nvSpPr>
        <p:spPr>
          <a:xfrm rot="-418">
            <a:off x="636725" y="2413840"/>
            <a:ext cx="4935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-"/>
            </a:pPr>
            <a:r>
              <a:rPr lang="en-US" sz="1900">
                <a:solidFill>
                  <a:schemeClr val="dk1"/>
                </a:solidFill>
              </a:rPr>
              <a:t>심근경색환자는 병이 재발하거나 뇌졸중 발생 가능성이 높다.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완치가 불가능하다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초기 사망률은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골든타임을 놓칠 시 사망률이 급증한다.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n-US" sz="1900">
                <a:solidFill>
                  <a:schemeClr val="dk1"/>
                </a:solidFill>
              </a:rPr>
              <a:t>+ 추가 내용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40" name="Google Shape;140;p4"/>
          <p:cNvSpPr txBox="1"/>
          <p:nvPr/>
        </p:nvSpPr>
        <p:spPr>
          <a:xfrm rot="-381975">
            <a:off x="6317322" y="2034987"/>
            <a:ext cx="4442495" cy="861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심장 질환이 일어나는 특성을 파악해서 분류를 해보자!!</a:t>
            </a:r>
            <a:endParaRPr b="1" i="0" sz="2500" u="none" cap="none" strike="noStrike">
              <a:solidFill>
                <a:schemeClr val="dk1"/>
              </a:solidFill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00375" y="1916000"/>
            <a:ext cx="215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심근경색</a:t>
            </a:r>
            <a:endParaRPr b="1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682750" y="1853375"/>
            <a:ext cx="30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박민정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팀 구성 및 역할</a:t>
            </a:r>
            <a:endParaRPr sz="1800">
              <a:solidFill>
                <a:srgbClr val="3F3F3F"/>
              </a:solidFill>
            </a:endParaRPr>
          </a:p>
        </p:txBody>
      </p:sp>
      <p:cxnSp>
        <p:nvCxnSpPr>
          <p:cNvPr id="149" name="Google Shape;149;p6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6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6"/>
          <p:cNvSpPr txBox="1"/>
          <p:nvPr/>
        </p:nvSpPr>
        <p:spPr>
          <a:xfrm>
            <a:off x="4467600" y="1853375"/>
            <a:ext cx="30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서대훈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8380200" y="1853375"/>
            <a:ext cx="30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손지호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682750" y="2428800"/>
            <a:ext cx="3099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주제 선정 및 자료조사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전처리 진행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시각화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모델링 진행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자료 및 결과 취합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발표자료 작성</a:t>
            </a:r>
            <a:endParaRPr sz="1900">
              <a:solidFill>
                <a:srgbClr val="434343"/>
              </a:solidFill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4467700" y="2405975"/>
            <a:ext cx="3211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주제 선정 및 자료조사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전처리 진행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모델링 진행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발표자료 작성</a:t>
            </a:r>
            <a:endParaRPr sz="1900">
              <a:solidFill>
                <a:srgbClr val="434343"/>
              </a:solidFill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8380325" y="2386375"/>
            <a:ext cx="302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주제 선정 및 자료조사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전처리 진행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모델링 진행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-"/>
            </a:pPr>
            <a:r>
              <a:rPr lang="en-US" sz="1900">
                <a:solidFill>
                  <a:srgbClr val="434343"/>
                </a:solidFill>
              </a:rPr>
              <a:t>발표자료 작성</a:t>
            </a:r>
            <a:endParaRPr sz="1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수행절차 및 방법_BRFSS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8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" name="Google Shape;163;p8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8"/>
          <p:cNvSpPr txBox="1"/>
          <p:nvPr/>
        </p:nvSpPr>
        <p:spPr>
          <a:xfrm>
            <a:off x="682750" y="1472375"/>
            <a:ext cx="30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데이터 특성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682750" y="1901450"/>
            <a:ext cx="7621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2021 BRFSS(The Behavioral Risk Factor Surveillance System)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2021년 미국 CDC에서 </a:t>
            </a:r>
            <a:r>
              <a:rPr lang="en-US">
                <a:solidFill>
                  <a:schemeClr val="dk1"/>
                </a:solidFill>
              </a:rPr>
              <a:t>438692명을 대상으로 시행한 </a:t>
            </a:r>
            <a:r>
              <a:rPr lang="en-US">
                <a:solidFill>
                  <a:schemeClr val="dk1"/>
                </a:solidFill>
              </a:rPr>
              <a:t>건강 관련 전화 설문 조사 결과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각 인물의 특성, 기저질환, 심근경색(myocardial infarction) 여부를 추출함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682750" y="3676300"/>
            <a:ext cx="30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데이터 특성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c2f1246f60_2_7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수행절차 및 방법_BRFSS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g1c2f1246f60_2_7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" name="Google Shape;174;g1c2f1246f60_2_7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" name="Google Shape;175;g1c2f1246f60_2_7"/>
          <p:cNvSpPr txBox="1"/>
          <p:nvPr/>
        </p:nvSpPr>
        <p:spPr>
          <a:xfrm>
            <a:off x="682750" y="1472375"/>
            <a:ext cx="30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데이터 전처리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76" name="Google Shape;176;g1c2f1246f60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78" y="3712273"/>
            <a:ext cx="5473975" cy="27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c2f1246f60_2_7"/>
          <p:cNvSpPr txBox="1"/>
          <p:nvPr/>
        </p:nvSpPr>
        <p:spPr>
          <a:xfrm>
            <a:off x="682750" y="1901450"/>
            <a:ext cx="5911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2021 BRFSS(The Behavioral Risk Factor Surveillance System)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2021년 미국 CDC에서 438692명을 대상으로 시행한 건강 관련 전화 설문 조사 결과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각 인물의 특성, 기저질환, 심근경색(myocardial infarction) 여부를 추출함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78" name="Google Shape;178;g1c2f1246f60_2_7"/>
          <p:cNvGraphicFramePr/>
          <p:nvPr/>
        </p:nvGraphicFramePr>
        <p:xfrm>
          <a:off x="7261375" y="314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{D46795E5-E84F-4C5A-8DE9-C7481B07EE62}</a:tableStyleId>
              </a:tblPr>
              <a:tblGrid>
                <a:gridCol w="1142825"/>
                <a:gridCol w="2075850"/>
              </a:tblGrid>
              <a:tr h="3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HEARTDISASE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1 : YES, 0 : NO / 7, 9 : np.nan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SEX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M, F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HEIGHT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cm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WEIGHT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kg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BLIND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1 : YES, 0 : NO / 7, 9 : np.nan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DEAF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1 : YES, 0 : NO / 7, 9 : np.nan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DIABETE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 : YES, 0 : NO / 7, 9 : np.nan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HYPERTENSION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1 : YES, 0 : NO / 7, 9 : np.nan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KIDNEY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1 : YES, 0 : NO / 7, 9 : np.nan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ALCOHOL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0 : 마시지 않는다, 1 : 마신다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SMOKE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0 : 피운 적 없다, 1 : 피운 적 있다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79" name="Google Shape;179;g1c2f1246f60_2_7"/>
          <p:cNvCxnSpPr/>
          <p:nvPr/>
        </p:nvCxnSpPr>
        <p:spPr>
          <a:xfrm flipH="1" rot="10800000">
            <a:off x="6479675" y="4060900"/>
            <a:ext cx="7224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2f1246f60_0_5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수행절차 및 방법_건강 검진 정보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g1c2f1246f60_0_5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" name="Google Shape;187;g1c2f1246f60_0_5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g1c2f1246f60_0_5"/>
          <p:cNvSpPr txBox="1"/>
          <p:nvPr/>
        </p:nvSpPr>
        <p:spPr>
          <a:xfrm>
            <a:off x="682750" y="1319975"/>
            <a:ext cx="30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데이터 수집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9" name="Google Shape;189;g1c2f1246f60_0_5"/>
          <p:cNvSpPr txBox="1"/>
          <p:nvPr/>
        </p:nvSpPr>
        <p:spPr>
          <a:xfrm>
            <a:off x="682750" y="1749050"/>
            <a:ext cx="6241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2.  개인 건강 정보_checkup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우리나라 국민 건강 정보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국민건강보험공단_건강검진정보 API 사용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어느 지역에 거주하는지, 성별이 무엇인지, 질병 유무를 나타내는 자료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결측치는 모두 제거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0" name="Google Shape;190;g1c2f1246f60_0_5"/>
          <p:cNvPicPr preferRelativeResize="0"/>
          <p:nvPr/>
        </p:nvPicPr>
        <p:blipFill rotWithShape="1">
          <a:blip r:embed="rId3">
            <a:alphaModFix/>
          </a:blip>
          <a:srcRect b="1835" l="0" r="0" t="0"/>
          <a:stretch/>
        </p:blipFill>
        <p:spPr>
          <a:xfrm>
            <a:off x="142051" y="3543175"/>
            <a:ext cx="4271024" cy="25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c2f1246f60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210" y="3568525"/>
            <a:ext cx="4367715" cy="25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c2f1246f60_0_5"/>
          <p:cNvSpPr txBox="1"/>
          <p:nvPr/>
        </p:nvSpPr>
        <p:spPr>
          <a:xfrm>
            <a:off x="8587950" y="3466975"/>
            <a:ext cx="3841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지역</a:t>
            </a:r>
            <a:r>
              <a:rPr lang="en-US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  <a:p>
            <a: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기준 : 시도</a:t>
            </a:r>
            <a:endParaRPr sz="900">
              <a:solidFill>
                <a:schemeClr val="dk1"/>
              </a:solidFill>
            </a:endParaRPr>
          </a:p>
          <a:p>
            <a: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서울, 부산, 인천, 대구, 광주 대전, 울산, 경기, 강원, 충북, 충남, 전북, 전남, 경북, 경남, 제주</a:t>
            </a:r>
            <a:endParaRPr sz="900">
              <a:solidFill>
                <a:schemeClr val="dk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SEX</a:t>
            </a:r>
            <a:endParaRPr sz="900">
              <a:solidFill>
                <a:schemeClr val="dk1"/>
              </a:solidFill>
            </a:endParaRPr>
          </a:p>
          <a:p>
            <a: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1 : 남자, 2 : 여자</a:t>
            </a:r>
            <a:endParaRPr sz="900">
              <a:solidFill>
                <a:schemeClr val="dk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BLIND</a:t>
            </a:r>
            <a:endParaRPr sz="900">
              <a:solidFill>
                <a:schemeClr val="dk1"/>
              </a:solidFill>
            </a:endParaRPr>
          </a:p>
          <a:p>
            <a: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시력이 정상, 1 : 양안 중 하나 이상이 실명</a:t>
            </a:r>
            <a:endParaRPr sz="900">
              <a:solidFill>
                <a:schemeClr val="dk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DEAF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0: 청력이 정상, 1 : 청력이 비정상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DIABETE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당뇨병이 아님, 1 : 당뇨병임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HYPERTENSION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고혈압이 아님, 1 : 고혈압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KIDNEY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신장이 건강함, 1 : 신장 질환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ALCOHOL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마시지 않는다, 1 : 마신다, 9 : 결측치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SMOKE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피운 적 없다, 1 : 피운 적 있다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c2f1246f60_3_6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r>
              <a:rPr b="0" i="0" lang="en-US" sz="1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수행절차 및 방법_건강 검진 정보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g1c2f1246f60_3_6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cap="flat" cmpd="sng" w="317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g1c2f1246f60_3_6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g1c2f1246f60_3_6"/>
          <p:cNvSpPr txBox="1"/>
          <p:nvPr/>
        </p:nvSpPr>
        <p:spPr>
          <a:xfrm>
            <a:off x="682750" y="1319975"/>
            <a:ext cx="30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데이터 전처리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2" name="Google Shape;202;g1c2f1246f60_3_6"/>
          <p:cNvSpPr txBox="1"/>
          <p:nvPr/>
        </p:nvSpPr>
        <p:spPr>
          <a:xfrm>
            <a:off x="682750" y="1749050"/>
            <a:ext cx="6241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2.  개인 건강 정보_checkup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우리나라 국민 건강 정보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국민건강보험공단_건강검진정보 API 사용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어느 지역에 거주하는지, 성별이 무엇인지, 질병 유무를 나타내는 자료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결측치는 모두 제거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g1c2f1246f60_3_6"/>
          <p:cNvPicPr preferRelativeResize="0"/>
          <p:nvPr/>
        </p:nvPicPr>
        <p:blipFill rotWithShape="1">
          <a:blip r:embed="rId3">
            <a:alphaModFix/>
          </a:blip>
          <a:srcRect b="1835" l="0" r="0" t="0"/>
          <a:stretch/>
        </p:blipFill>
        <p:spPr>
          <a:xfrm>
            <a:off x="142051" y="3543175"/>
            <a:ext cx="4271024" cy="25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c2f1246f60_3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210" y="3568525"/>
            <a:ext cx="4367715" cy="25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c2f1246f60_3_6"/>
          <p:cNvSpPr txBox="1"/>
          <p:nvPr/>
        </p:nvSpPr>
        <p:spPr>
          <a:xfrm>
            <a:off x="8587950" y="3466975"/>
            <a:ext cx="3841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지역 </a:t>
            </a:r>
            <a:endParaRPr sz="900">
              <a:solidFill>
                <a:schemeClr val="dk1"/>
              </a:solidFill>
            </a:endParaRPr>
          </a:p>
          <a:p>
            <a: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기준 : 시도</a:t>
            </a:r>
            <a:endParaRPr sz="900">
              <a:solidFill>
                <a:schemeClr val="dk1"/>
              </a:solidFill>
            </a:endParaRPr>
          </a:p>
          <a:p>
            <a: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서울, 부산, 인천, 대구, 광주 대전, 울산, 경기, 강원, 충북, 충남, 전북, 전남, 경북, 경남, 제주</a:t>
            </a:r>
            <a:endParaRPr sz="900">
              <a:solidFill>
                <a:schemeClr val="dk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SEX</a:t>
            </a:r>
            <a:endParaRPr sz="900">
              <a:solidFill>
                <a:schemeClr val="dk1"/>
              </a:solidFill>
            </a:endParaRPr>
          </a:p>
          <a:p>
            <a: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1 : 남자, 2 : 여자</a:t>
            </a:r>
            <a:endParaRPr sz="900">
              <a:solidFill>
                <a:schemeClr val="dk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BLIND</a:t>
            </a:r>
            <a:endParaRPr sz="900">
              <a:solidFill>
                <a:schemeClr val="dk1"/>
              </a:solidFill>
            </a:endParaRPr>
          </a:p>
          <a:p>
            <a: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시력이 정상, 1 : 양안 중 하나 이상이 실명</a:t>
            </a:r>
            <a:endParaRPr sz="900">
              <a:solidFill>
                <a:schemeClr val="dk1"/>
              </a:solidFill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DEAF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0: 청력이 정상, 1 : 청력이 비정상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DIABETE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당뇨병이 아님, 1 : 당뇨병임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HYPERTENSION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고혈압이 아님, 1 : 고혈압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KIDNEY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신장이 건강함, 1 : 신장 질환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ALCOHOL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마시지 않는다, 1 : 마신다, 9 : 결측치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SMOKE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-US" sz="900">
                <a:solidFill>
                  <a:schemeClr val="dk1"/>
                </a:solidFill>
              </a:rPr>
              <a:t>0 : 피운 적 없다, 1 : 피운 적 있다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2020-08-17T06:50:45Z</dcterms:created>
  <dc:creator>최수희</dc:creator>
</cp:coreProperties>
</file>